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2" r:id="rId11"/>
    <p:sldId id="263" r:id="rId12"/>
    <p:sldId id="264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832BA8A3-8CAF-4ACD-B7C2-EEF7A85E50E3}">
          <p14:sldIdLst/>
        </p14:section>
        <p14:section name="Untitled Section" id="{F5A102E9-E9C6-4756-B531-E5C0BF82B5C6}">
          <p14:sldIdLst/>
        </p14:section>
        <p14:section name="Untitled Section" id="{7E6E10C9-4231-4C6E-BEEC-5574B73A819C}">
          <p14:sldIdLst>
            <p14:sldId id="256"/>
            <p14:sldId id="257"/>
            <p14:sldId id="258"/>
            <p14:sldId id="259"/>
            <p14:sldId id="260"/>
            <p14:sldId id="261"/>
            <p14:sldId id="265"/>
            <p14:sldId id="266"/>
            <p14:sldId id="267"/>
            <p14:sldId id="262"/>
            <p14:sldId id="263"/>
            <p14:sldId id="264"/>
            <p14:sldId id="268"/>
            <p14:sldId id="269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US" initials="T" lastIdx="1" clrIdx="0">
    <p:extLst>
      <p:ext uri="{19B8F6BF-5375-455C-9EA6-DF929625EA0E}">
        <p15:presenceInfo xmlns:p15="http://schemas.microsoft.com/office/powerpoint/2012/main" userId="THU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EC5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39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42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303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5341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16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458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010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51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07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5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70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28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24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83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49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64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4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1688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BE624-E37D-49AB-B43D-EB7A53740A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7757" y="821635"/>
            <a:ext cx="7580243" cy="2319130"/>
          </a:xfrm>
        </p:spPr>
        <p:txBody>
          <a:bodyPr>
            <a:normAutofit/>
          </a:bodyPr>
          <a:lstStyle/>
          <a:p>
            <a:pPr algn="ctr"/>
            <a:r>
              <a:rPr lang="vi-VN" sz="4000" dirty="0"/>
              <a:t>Tiết 24 </a:t>
            </a:r>
            <a:br>
              <a:rPr lang="vi-VN" sz="4000" dirty="0"/>
            </a:br>
            <a:r>
              <a:rPr lang="vi-VN" sz="4000" dirty="0">
                <a:solidFill>
                  <a:srgbClr val="FFFF00"/>
                </a:solidFill>
              </a:rPr>
              <a:t>BÀI 24 – Vẽ trang trí</a:t>
            </a:r>
            <a:br>
              <a:rPr lang="vi-VN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D496FB-80BD-449A-8DBA-6E1CD2FC4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7670" y="2623930"/>
            <a:ext cx="8772939" cy="2120349"/>
          </a:xfrm>
        </p:spPr>
        <p:txBody>
          <a:bodyPr anchor="ctr">
            <a:normAutofit/>
          </a:bodyPr>
          <a:lstStyle/>
          <a:p>
            <a:pPr algn="ctr"/>
            <a:r>
              <a:rPr lang="vi-VN" sz="7200" b="1" dirty="0">
                <a:solidFill>
                  <a:srgbClr val="D21EC5"/>
                </a:solidFill>
              </a:rPr>
              <a:t>Trình bày bìa sách</a:t>
            </a:r>
            <a:endParaRPr lang="en-US" sz="7200" b="1" dirty="0">
              <a:solidFill>
                <a:srgbClr val="D21EC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8309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A1060-CBEC-43B1-8AEB-7F5BF18C2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I. QUAN SÁT NHẬN XÉT</a:t>
            </a:r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2FBCF5B-76A9-4BB1-8253-A78CC00227B0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171321" y="2120349"/>
            <a:ext cx="6772817" cy="3815838"/>
          </a:xfrm>
        </p:spPr>
        <p:txBody>
          <a:bodyPr/>
          <a:lstStyle/>
          <a:p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bìa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sách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thường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những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?</a:t>
            </a:r>
          </a:p>
          <a:p>
            <a:r>
              <a:rPr lang="vi-VN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600" dirty="0" err="1">
                <a:solidFill>
                  <a:srgbClr val="92D05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92D050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92D050"/>
                </a:solidFill>
                <a:latin typeface="Times New Roman" panose="02020603050405020304" pitchFamily="18" charset="0"/>
              </a:rPr>
              <a:t>gia</a:t>
            </a:r>
            <a:r>
              <a:rPr lang="en-US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̉</a:t>
            </a:r>
          </a:p>
          <a:p>
            <a:r>
              <a:rPr lang="vi-VN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600" dirty="0" err="1">
                <a:solidFill>
                  <a:srgbClr val="92D05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92D050"/>
                </a:solidFill>
                <a:latin typeface="Times New Roman" panose="02020603050405020304" pitchFamily="18" charset="0"/>
              </a:rPr>
              <a:t>cuốn</a:t>
            </a:r>
            <a:r>
              <a:rPr lang="en-US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92D050"/>
                </a:solidFill>
                <a:latin typeface="Times New Roman" panose="02020603050405020304" pitchFamily="18" charset="0"/>
              </a:rPr>
              <a:t>sách</a:t>
            </a:r>
            <a:endParaRPr lang="en-US" altLang="en-US" sz="3600" dirty="0">
              <a:solidFill>
                <a:srgbClr val="92D050"/>
              </a:solidFill>
              <a:latin typeface="Times New Roman" panose="02020603050405020304" pitchFamily="18" charset="0"/>
            </a:endParaRPr>
          </a:p>
          <a:p>
            <a:r>
              <a:rPr lang="vi-VN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600" dirty="0" err="1">
                <a:solidFill>
                  <a:srgbClr val="92D05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92D050"/>
                </a:solidFill>
                <a:latin typeface="Times New Roman" panose="02020603050405020304" pitchFamily="18" charset="0"/>
              </a:rPr>
              <a:t>minh</a:t>
            </a:r>
            <a:r>
              <a:rPr lang="en-US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92D050"/>
                </a:solidFill>
                <a:latin typeface="Times New Roman" panose="02020603050405020304" pitchFamily="18" charset="0"/>
              </a:rPr>
              <a:t>họa</a:t>
            </a:r>
            <a:endParaRPr lang="en-US" altLang="en-US" sz="3600" dirty="0">
              <a:solidFill>
                <a:srgbClr val="92D050"/>
              </a:solidFill>
              <a:latin typeface="Times New Roman" panose="02020603050405020304" pitchFamily="18" charset="0"/>
            </a:endParaRPr>
          </a:p>
          <a:p>
            <a:r>
              <a:rPr lang="vi-VN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600" dirty="0" err="1">
                <a:solidFill>
                  <a:srgbClr val="92D05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92D050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92D050"/>
                </a:solidFill>
                <a:latin typeface="Times New Roman" panose="02020603050405020304" pitchFamily="18" charset="0"/>
              </a:rPr>
              <a:t>xuất</a:t>
            </a:r>
            <a:r>
              <a:rPr lang="en-US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92D050"/>
                </a:solidFill>
                <a:latin typeface="Times New Roman" panose="02020603050405020304" pitchFamily="18" charset="0"/>
              </a:rPr>
              <a:t>bản</a:t>
            </a:r>
            <a:r>
              <a:rPr lang="en-US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92D05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92D050"/>
                </a:solidFill>
                <a:latin typeface="Times New Roman" panose="02020603050405020304" pitchFamily="18" charset="0"/>
              </a:rPr>
              <a:t>biểu</a:t>
            </a:r>
            <a:r>
              <a:rPr lang="en-US" altLang="en-US" sz="3600" dirty="0">
                <a:solidFill>
                  <a:srgbClr val="92D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92D050"/>
                </a:solidFill>
                <a:latin typeface="Times New Roman" panose="02020603050405020304" pitchFamily="18" charset="0"/>
              </a:rPr>
              <a:t>trưng</a:t>
            </a:r>
            <a:endParaRPr lang="en-US" altLang="en-US" sz="3600" dirty="0">
              <a:solidFill>
                <a:srgbClr val="92D050"/>
              </a:solidFill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1036" name="Picture 12" descr="Bài Tập Tiếng Anh 8 (Chương Trình Mới VNEN)">
            <a:extLst>
              <a:ext uri="{FF2B5EF4-FFF2-40B4-BE49-F238E27FC236}">
                <a16:creationId xmlns:a16="http://schemas.microsoft.com/office/drawing/2014/main" id="{69250B5C-E3BC-4A8A-B6FB-2B5E2B55A5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904" y="753228"/>
            <a:ext cx="4187687" cy="5806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638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879EE-0B64-4BDA-B468-F5166579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837033"/>
          </a:xfrm>
        </p:spPr>
        <p:txBody>
          <a:bodyPr/>
          <a:lstStyle/>
          <a:p>
            <a:pPr algn="ctr"/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Bìa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sách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những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bày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6E86DBB-2FCA-4842-8297-1B856E758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425148" y="1417983"/>
            <a:ext cx="6056243" cy="489067"/>
          </a:xfrm>
        </p:spPr>
        <p:txBody>
          <a:bodyPr/>
          <a:lstStyle/>
          <a:p>
            <a:pPr algn="ctr"/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Bìa sách màu sắc trang nhã</a:t>
            </a:r>
            <a:endParaRPr lang="en-US" sz="3200" dirty="0"/>
          </a:p>
        </p:txBody>
      </p:sp>
      <p:grpSp>
        <p:nvGrpSpPr>
          <p:cNvPr id="15" name="Group 17">
            <a:extLst>
              <a:ext uri="{FF2B5EF4-FFF2-40B4-BE49-F238E27FC236}">
                <a16:creationId xmlns:a16="http://schemas.microsoft.com/office/drawing/2014/main" id="{E930B8C6-5564-492D-92BD-376DB48EBE47}"/>
              </a:ext>
            </a:extLst>
          </p:cNvPr>
          <p:cNvGrpSpPr>
            <a:grpSpLocks/>
          </p:cNvGrpSpPr>
          <p:nvPr/>
        </p:nvGrpSpPr>
        <p:grpSpPr bwMode="auto">
          <a:xfrm>
            <a:off x="351185" y="1981201"/>
            <a:ext cx="4393094" cy="4738911"/>
            <a:chOff x="735" y="543"/>
            <a:chExt cx="1419" cy="1753"/>
          </a:xfrm>
        </p:grpSpPr>
        <p:pic>
          <p:nvPicPr>
            <p:cNvPr id="16" name="Picture 4" descr="to huu">
              <a:extLst>
                <a:ext uri="{FF2B5EF4-FFF2-40B4-BE49-F238E27FC236}">
                  <a16:creationId xmlns:a16="http://schemas.microsoft.com/office/drawing/2014/main" id="{446AED2F-F4B4-46F4-9CD5-DC5194A7DF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" y="543"/>
              <a:ext cx="1191" cy="1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 Box 13">
              <a:extLst>
                <a:ext uri="{FF2B5EF4-FFF2-40B4-BE49-F238E27FC236}">
                  <a16:creationId xmlns:a16="http://schemas.microsoft.com/office/drawing/2014/main" id="{5D64892E-7150-405F-8C1B-32157DD297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7" y="1931"/>
              <a:ext cx="22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/>
                <a:t>1</a:t>
              </a:r>
            </a:p>
          </p:txBody>
        </p:sp>
      </p:grpSp>
      <p:pic>
        <p:nvPicPr>
          <p:cNvPr id="3074" name="Picture 2" descr="5 kiểu thiết kế bìa sách đẹp được Designer ưa chuộng nhất">
            <a:extLst>
              <a:ext uri="{FF2B5EF4-FFF2-40B4-BE49-F238E27FC236}">
                <a16:creationId xmlns:a16="http://schemas.microsoft.com/office/drawing/2014/main" id="{2F752C70-B140-4406-B476-6D3BC1AED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893" y="2002322"/>
            <a:ext cx="3509419" cy="451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Top 8 những mẫu bìa sách đẹp nhất 2022">
            <a:extLst>
              <a:ext uri="{FF2B5EF4-FFF2-40B4-BE49-F238E27FC236}">
                <a16:creationId xmlns:a16="http://schemas.microsoft.com/office/drawing/2014/main" id="{1FE17709-D408-4E2D-BE42-E168BBDD5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697" y="2002322"/>
            <a:ext cx="3509419" cy="451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109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5F40C-50BC-430F-A80B-E22A94CBA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490416"/>
            <a:ext cx="9613861" cy="980575"/>
          </a:xfrm>
        </p:spPr>
        <p:txBody>
          <a:bodyPr/>
          <a:lstStyle/>
          <a:p>
            <a:pPr algn="ctr"/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Bìa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sách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những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bày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?</a:t>
            </a:r>
            <a:endParaRPr lang="en-US" dirty="0"/>
          </a:p>
        </p:txBody>
      </p:sp>
      <p:pic>
        <p:nvPicPr>
          <p:cNvPr id="7170" name="Picture 2" descr="Sách - Từ điển Anh - Việt bằng hình: Bé vui học từ vựng Tiếng Anh - Bìa  cứng - ML-TNHI-GD-55k-8936067593044 - Sách thiếu nhi | SáchViệt.vn">
            <a:extLst>
              <a:ext uri="{FF2B5EF4-FFF2-40B4-BE49-F238E27FC236}">
                <a16:creationId xmlns:a16="http://schemas.microsoft.com/office/drawing/2014/main" id="{A1B4E0A8-BC94-492A-83A3-ED8869110A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39" r="14760"/>
          <a:stretch/>
        </p:blipFill>
        <p:spPr bwMode="auto">
          <a:xfrm>
            <a:off x="198785" y="1470991"/>
            <a:ext cx="2592966" cy="42706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Tham Khảo Top 20 Cuốn Sách Thiếu Nhi Nên Đọc">
            <a:extLst>
              <a:ext uri="{FF2B5EF4-FFF2-40B4-BE49-F238E27FC236}">
                <a16:creationId xmlns:a16="http://schemas.microsoft.com/office/drawing/2014/main" id="{9201C3B6-9164-4061-ABB5-A524F798AD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23" r="13321"/>
          <a:stretch/>
        </p:blipFill>
        <p:spPr bwMode="auto">
          <a:xfrm>
            <a:off x="3086378" y="2040835"/>
            <a:ext cx="2782956" cy="43267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Vẽ bìa truyện cổ tích đơn giản, dễ vẽ lớp 8 - Góc Yêu Bé">
            <a:extLst>
              <a:ext uri="{FF2B5EF4-FFF2-40B4-BE49-F238E27FC236}">
                <a16:creationId xmlns:a16="http://schemas.microsoft.com/office/drawing/2014/main" id="{D62A68E5-10B9-4395-BFE2-4EBBE5C86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814" y="2040835"/>
            <a:ext cx="2782955" cy="43267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Tổng hợp Hình Ảnh Sách Và Hoa giá rẻ, bán chạy tháng 7/2022 - BeeCost">
            <a:extLst>
              <a:ext uri="{FF2B5EF4-FFF2-40B4-BE49-F238E27FC236}">
                <a16:creationId xmlns:a16="http://schemas.microsoft.com/office/drawing/2014/main" id="{E5959157-FFAF-4682-82DA-8667944AC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231" y="1470991"/>
            <a:ext cx="2782955" cy="42706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224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70BBF-1D0E-411B-B2C4-F9C28C715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18661"/>
            <a:ext cx="9613859" cy="828261"/>
          </a:xfrm>
        </p:spPr>
        <p:txBody>
          <a:bodyPr/>
          <a:lstStyle/>
          <a:p>
            <a:r>
              <a:rPr lang="en-US" altLang="en-US" sz="3600" b="1" dirty="0">
                <a:latin typeface="Times New Roman" panose="02020603050405020304" pitchFamily="18" charset="0"/>
              </a:rPr>
              <a:t>II. CÁCH TRÌNH BÀY BÌA SÁCH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6DB4A4-53EA-4419-B80C-CFF25D9E5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1" y="1417983"/>
            <a:ext cx="5163888" cy="4797287"/>
          </a:xfrm>
        </p:spPr>
        <p:txBody>
          <a:bodyPr/>
          <a:lstStyle/>
          <a:p>
            <a:r>
              <a:rPr lang="vi-VN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Xác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định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loại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sách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vi-VN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bô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́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cục</a:t>
            </a:r>
            <a:r>
              <a:rPr lang="vi-VN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mảng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mảng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chư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̃</a:t>
            </a:r>
            <a:endParaRPr lang="vi-VN" altLang="en-US" sz="320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r>
              <a:rPr lang="vi-VN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kiểu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chư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̃,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minh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họa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phù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hợp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nội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dung.</a:t>
            </a:r>
          </a:p>
          <a:p>
            <a:r>
              <a:rPr lang="vi-VN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ve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̃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màu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phù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hợp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nội</a:t>
            </a:r>
            <a:r>
              <a:rPr lang="en-US" altLang="en-US" sz="3200" dirty="0">
                <a:solidFill>
                  <a:srgbClr val="FFFF00"/>
                </a:solidFill>
                <a:latin typeface="Times New Roman" panose="02020603050405020304" pitchFamily="18" charset="0"/>
              </a:rPr>
              <a:t> dung.</a:t>
            </a:r>
          </a:p>
          <a:p>
            <a:endParaRPr lang="en-US" altLang="en-US" sz="1600" dirty="0">
              <a:solidFill>
                <a:srgbClr val="000066"/>
              </a:solidFill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9222" name="Picture 6" descr="Vẽ bìa sách - Trang trí bìa sách - VnDoc.com">
            <a:extLst>
              <a:ext uri="{FF2B5EF4-FFF2-40B4-BE49-F238E27FC236}">
                <a16:creationId xmlns:a16="http://schemas.microsoft.com/office/drawing/2014/main" id="{C762CDAB-1807-4347-B479-736140A6E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020417"/>
            <a:ext cx="4128880" cy="559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037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CF291-5407-4A74-AEF8-E00E254EE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132522"/>
            <a:ext cx="9613858" cy="1457739"/>
          </a:xfrm>
        </p:spPr>
        <p:txBody>
          <a:bodyPr>
            <a:normAutofit/>
          </a:bodyPr>
          <a:lstStyle/>
          <a:p>
            <a:r>
              <a:rPr lang="en-US" altLang="en-US" sz="3200" b="1" dirty="0">
                <a:latin typeface="Times New Roman" panose="02020603050405020304" pitchFamily="18" charset="0"/>
              </a:rPr>
              <a:t>III. BÀI TẬP</a:t>
            </a:r>
            <a:r>
              <a:rPr lang="vi-VN" altLang="en-US" sz="3200" b="1" dirty="0">
                <a:latin typeface="Times New Roman" panose="02020603050405020304" pitchFamily="18" charset="0"/>
              </a:rPr>
              <a:t>:</a:t>
            </a:r>
            <a:br>
              <a:rPr lang="vi-VN" altLang="en-US" sz="3200" b="1" dirty="0">
                <a:latin typeface="Times New Roman" panose="02020603050405020304" pitchFamily="18" charset="0"/>
              </a:rPr>
            </a:br>
            <a:b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F7D6F7-B8D5-4F8D-816B-F8BC90A09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2" y="887897"/>
            <a:ext cx="9613859" cy="4678016"/>
          </a:xfrm>
        </p:spPr>
        <p:txBody>
          <a:bodyPr>
            <a:normAutofit/>
          </a:bodyPr>
          <a:lstStyle/>
          <a:p>
            <a:r>
              <a:rPr lang="vi-VN" altLang="en-US" sz="32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3200" b="1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Trình</a:t>
            </a:r>
            <a:r>
              <a:rPr lang="en-US" altLang="en-US" sz="32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bày</a:t>
            </a:r>
            <a:r>
              <a:rPr lang="en-US" altLang="en-US" sz="32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một</a:t>
            </a:r>
            <a:r>
              <a:rPr lang="en-US" altLang="en-US" sz="32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bìa</a:t>
            </a:r>
            <a:r>
              <a:rPr lang="en-US" altLang="en-US" sz="32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sách</a:t>
            </a:r>
            <a:r>
              <a:rPr lang="en-US" altLang="en-US" sz="32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khổ giấy</a:t>
            </a:r>
            <a:r>
              <a:rPr lang="en-US" altLang="en-US" sz="32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: </a:t>
            </a:r>
            <a:r>
              <a:rPr lang="vi-V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giấy A4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; </a:t>
            </a:r>
            <a:r>
              <a:rPr lang="en-US" altLang="en-US" sz="3200" b="1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32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sách</a:t>
            </a:r>
            <a:r>
              <a:rPr lang="en-US" altLang="en-US" sz="32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tư</a:t>
            </a:r>
            <a:r>
              <a:rPr lang="en-US" altLang="en-US" sz="32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̣ </a:t>
            </a:r>
            <a:r>
              <a:rPr lang="en-US" altLang="en-US" sz="3200" b="1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chọn</a:t>
            </a:r>
            <a:r>
              <a:rPr lang="vi-VN" altLang="en-US" sz="32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dirty="0">
                <a:solidFill>
                  <a:srgbClr val="92D050"/>
                </a:solidFill>
                <a:latin typeface="Times New Roman" panose="02020603050405020304" pitchFamily="18" charset="0"/>
              </a:rPr>
              <a:t>(vẽ hình)</a:t>
            </a:r>
            <a:r>
              <a:rPr lang="en-US" altLang="en-US" sz="3200" dirty="0">
                <a:solidFill>
                  <a:srgbClr val="92D050"/>
                </a:solidFill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Dặn dò: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Hoàn thành hình vẽ.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Mang theo màu vẽ, dụng cụ đầy đủ cho </a:t>
            </a:r>
            <a:r>
              <a:rPr lang="vi-VN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2 – vẽ màu, hoàn thiện bài vẽ.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595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DBA68-2C0E-4CC6-8B1A-A0DB4F528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4654A-9E07-4289-9B40-FB3CA6C79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vi-VN" sz="3600" dirty="0"/>
              <a:t>BÀI 24: Vẽ trang trí </a:t>
            </a:r>
          </a:p>
          <a:p>
            <a:pPr algn="ctr"/>
            <a:r>
              <a:rPr lang="vi-VN" sz="3600" dirty="0"/>
              <a:t> </a:t>
            </a:r>
            <a:r>
              <a:rPr lang="vi-VN" sz="3600" b="1" dirty="0">
                <a:solidFill>
                  <a:srgbClr val="FFFF66"/>
                </a:solidFill>
              </a:rPr>
              <a:t>VẼ TRANH CỔ ĐỘNG</a:t>
            </a:r>
            <a:endParaRPr lang="en-US" sz="3600" b="1" dirty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47056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CA589-7123-437B-9077-164C219C2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68626"/>
            <a:ext cx="9613861" cy="1065539"/>
          </a:xfrm>
        </p:spPr>
        <p:txBody>
          <a:bodyPr>
            <a:noAutofit/>
          </a:bodyPr>
          <a:lstStyle/>
          <a:p>
            <a:r>
              <a:rPr lang="en-US" altLang="en-US" b="1" dirty="0" err="1">
                <a:latin typeface="Times New Roman" panose="02020603050405020304" pitchFamily="18" charset="0"/>
              </a:rPr>
              <a:t>Nhận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xét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bài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ve</a:t>
            </a:r>
            <a:r>
              <a:rPr lang="en-US" altLang="en-US" b="1" dirty="0">
                <a:latin typeface="Times New Roman" panose="02020603050405020304" pitchFamily="18" charset="0"/>
              </a:rPr>
              <a:t>̃ </a:t>
            </a:r>
            <a:r>
              <a:rPr lang="vi-VN" altLang="en-US" b="1" dirty="0">
                <a:latin typeface="Times New Roman" panose="02020603050405020304" pitchFamily="18" charset="0"/>
              </a:rPr>
              <a:t>của nhóm khác </a:t>
            </a:r>
            <a:r>
              <a:rPr lang="en-US" altLang="en-US" b="1" dirty="0" err="1">
                <a:latin typeface="Times New Roman" panose="02020603050405020304" pitchFamily="18" charset="0"/>
              </a:rPr>
              <a:t>vê</a:t>
            </a:r>
            <a:r>
              <a:rPr lang="en-US" altLang="en-US" b="1" dirty="0">
                <a:latin typeface="Times New Roman" panose="02020603050405020304" pitchFamily="18" charset="0"/>
              </a:rPr>
              <a:t>̀: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90E7E-2967-4A0D-9DB2-03508E78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Bô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́ </a:t>
            </a:r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cục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Kiểu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chư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̃</a:t>
            </a:r>
          </a:p>
          <a:p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Hình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ve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̃</a:t>
            </a:r>
            <a:endParaRPr lang="vi-VN" altLang="en-US" sz="32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r>
              <a:rPr lang="vi-VN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Màu sắc</a:t>
            </a:r>
            <a:endParaRPr lang="en-US" altLang="en-US" sz="32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074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4CAEA-F360-4E51-BB03-4111E3F6D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2580610"/>
          </a:xfrm>
        </p:spPr>
        <p:txBody>
          <a:bodyPr/>
          <a:lstStyle/>
          <a:p>
            <a:pPr algn="ctr"/>
            <a:r>
              <a:rPr lang="vi-VN" sz="3200" dirty="0"/>
              <a:t>Tiết 24 </a:t>
            </a:r>
            <a:br>
              <a:rPr lang="vi-VN" sz="3200" dirty="0"/>
            </a:br>
            <a:r>
              <a:rPr lang="vi-VN" sz="3600" dirty="0">
                <a:solidFill>
                  <a:srgbClr val="FFFF00"/>
                </a:solidFill>
              </a:rPr>
              <a:t>BÀI 24 – Vẽ trang trí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742F8-3E55-46FD-B4BE-E599A3968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2" y="3190207"/>
            <a:ext cx="9613859" cy="2612198"/>
          </a:xfrm>
        </p:spPr>
        <p:txBody>
          <a:bodyPr anchor="b"/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FEB13B-3FF8-479C-A03A-E12CCFEE1599}"/>
              </a:ext>
            </a:extLst>
          </p:cNvPr>
          <p:cNvSpPr/>
          <p:nvPr/>
        </p:nvSpPr>
        <p:spPr>
          <a:xfrm>
            <a:off x="1272209" y="4280451"/>
            <a:ext cx="8507895" cy="14903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641685"/>
              </a:avLst>
            </a:prstTxWarp>
            <a:spAutoFit/>
          </a:bodyPr>
          <a:lstStyle/>
          <a:p>
            <a:pPr algn="ctr"/>
            <a:r>
              <a:rPr lang="vi-VN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TRÌNH BÀY BÌA SÁCH</a:t>
            </a:r>
            <a:endParaRPr lang="en-US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7525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CFD44-8D5B-4B5E-884F-9C3669270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kern="10" spc="-360" dirty="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chemeClr val="tx1">
                    <a:lumMod val="50000"/>
                  </a:schemeClr>
                </a:solidFill>
                <a:effectLst>
                  <a:outerShdw dist="107763" dir="8100000" algn="ctr" rotWithShape="0">
                    <a:srgbClr val="000099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TRÌNH BÀY BÌA SÁCH</a:t>
            </a:r>
            <a:br>
              <a:rPr lang="en-US" sz="3600" b="1" kern="10" spc="-360" dirty="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07763" dir="8100000" algn="ctr" rotWithShape="0">
                    <a:srgbClr val="000099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106C0-94D9-45F0-AE0B-6F3AEAB49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I. QUAN SÁT NHẬN XÉT</a:t>
            </a:r>
          </a:p>
          <a:p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II. CÁCH TRÌNH BÀY BÌA SÁCH</a:t>
            </a:r>
          </a:p>
          <a:p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III. BÀI TẬP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47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94215-C5E2-4008-A5EC-EAB082593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I. QUAN SÁT NHẬN XÉT</a:t>
            </a:r>
            <a:r>
              <a:rPr lang="vi-V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:</a:t>
            </a:r>
            <a:br>
              <a:rPr lang="en-US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4" name="Picture 13" descr="12">
            <a:extLst>
              <a:ext uri="{FF2B5EF4-FFF2-40B4-BE49-F238E27FC236}">
                <a16:creationId xmlns:a16="http://schemas.microsoft.com/office/drawing/2014/main" id="{07C0F361-A581-4073-8437-E96A6F67D8A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1513836"/>
            <a:ext cx="3161573" cy="4370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6" descr="24">
            <a:extLst>
              <a:ext uri="{FF2B5EF4-FFF2-40B4-BE49-F238E27FC236}">
                <a16:creationId xmlns:a16="http://schemas.microsoft.com/office/drawing/2014/main" id="{BEA73DAE-A8F1-4D7D-8593-384F9916B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942" y="1490641"/>
            <a:ext cx="3361080" cy="4391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13">
            <a:extLst>
              <a:ext uri="{FF2B5EF4-FFF2-40B4-BE49-F238E27FC236}">
                <a16:creationId xmlns:a16="http://schemas.microsoft.com/office/drawing/2014/main" id="{2EDB040A-0717-4602-9050-07D981094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112" y="1503064"/>
            <a:ext cx="3260035" cy="4391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F295DC5-6DDD-41CA-A013-D89DE380D1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655091"/>
              </p:ext>
            </p:extLst>
          </p:nvPr>
        </p:nvGraphicFramePr>
        <p:xfrm>
          <a:off x="3841894" y="6104773"/>
          <a:ext cx="4506976" cy="550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6976">
                  <a:extLst>
                    <a:ext uri="{9D8B030D-6E8A-4147-A177-3AD203B41FA5}">
                      <a16:colId xmlns:a16="http://schemas.microsoft.com/office/drawing/2014/main" val="3124766076"/>
                    </a:ext>
                  </a:extLst>
                </a:gridCol>
              </a:tblGrid>
              <a:tr h="550572"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 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</a:rPr>
                        <a:t>SÁCH THIẾU NHI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222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3790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085ED-7791-4BC1-8C3E-5C02E5126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549116"/>
            <a:ext cx="9613861" cy="1080938"/>
          </a:xfrm>
        </p:spPr>
        <p:txBody>
          <a:bodyPr/>
          <a:lstStyle/>
          <a:p>
            <a:r>
              <a:rPr lang="en-US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I. QUAN SÁT NHẬN XÉT</a:t>
            </a:r>
            <a:r>
              <a:rPr lang="vi-V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:</a:t>
            </a:r>
            <a:endParaRPr lang="en-US" dirty="0"/>
          </a:p>
        </p:txBody>
      </p:sp>
      <p:grpSp>
        <p:nvGrpSpPr>
          <p:cNvPr id="5" name="Group 17">
            <a:extLst>
              <a:ext uri="{FF2B5EF4-FFF2-40B4-BE49-F238E27FC236}">
                <a16:creationId xmlns:a16="http://schemas.microsoft.com/office/drawing/2014/main" id="{C2ECEBAC-1B4B-44C5-977B-88E644469CE3}"/>
              </a:ext>
            </a:extLst>
          </p:cNvPr>
          <p:cNvGrpSpPr>
            <a:grpSpLocks/>
          </p:cNvGrpSpPr>
          <p:nvPr/>
        </p:nvGrpSpPr>
        <p:grpSpPr bwMode="auto">
          <a:xfrm>
            <a:off x="680321" y="1779103"/>
            <a:ext cx="3859871" cy="4559598"/>
            <a:chOff x="735" y="543"/>
            <a:chExt cx="1419" cy="1753"/>
          </a:xfrm>
        </p:grpSpPr>
        <p:pic>
          <p:nvPicPr>
            <p:cNvPr id="6" name="Picture 4" descr="to huu">
              <a:extLst>
                <a:ext uri="{FF2B5EF4-FFF2-40B4-BE49-F238E27FC236}">
                  <a16:creationId xmlns:a16="http://schemas.microsoft.com/office/drawing/2014/main" id="{ECEFCB08-9B5C-4A8B-A737-FE255EA635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" y="543"/>
              <a:ext cx="1191" cy="1679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13">
              <a:extLst>
                <a:ext uri="{FF2B5EF4-FFF2-40B4-BE49-F238E27FC236}">
                  <a16:creationId xmlns:a16="http://schemas.microsoft.com/office/drawing/2014/main" id="{AAAE3470-97D8-4A94-8282-544C6A2C41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7" y="1931"/>
              <a:ext cx="22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/>
                <a:t>1</a:t>
              </a:r>
            </a:p>
          </p:txBody>
        </p:sp>
      </p:grpSp>
      <p:grpSp>
        <p:nvGrpSpPr>
          <p:cNvPr id="8" name="Group 18">
            <a:extLst>
              <a:ext uri="{FF2B5EF4-FFF2-40B4-BE49-F238E27FC236}">
                <a16:creationId xmlns:a16="http://schemas.microsoft.com/office/drawing/2014/main" id="{1B8A2A7A-3933-4D5E-B26F-161CBFA4E6AE}"/>
              </a:ext>
            </a:extLst>
          </p:cNvPr>
          <p:cNvGrpSpPr>
            <a:grpSpLocks/>
          </p:cNvGrpSpPr>
          <p:nvPr/>
        </p:nvGrpSpPr>
        <p:grpSpPr bwMode="auto">
          <a:xfrm>
            <a:off x="8295783" y="1779103"/>
            <a:ext cx="3472070" cy="4367122"/>
            <a:chOff x="3334" y="482"/>
            <a:chExt cx="1658" cy="1768"/>
          </a:xfrm>
        </p:grpSpPr>
        <p:pic>
          <p:nvPicPr>
            <p:cNvPr id="9" name="Picture 5" descr="chonxua1">
              <a:extLst>
                <a:ext uri="{FF2B5EF4-FFF2-40B4-BE49-F238E27FC236}">
                  <a16:creationId xmlns:a16="http://schemas.microsoft.com/office/drawing/2014/main" id="{3F0D59DC-3635-49BE-B498-B812750C29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0" y="482"/>
              <a:ext cx="1552" cy="176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14">
              <a:extLst>
                <a:ext uri="{FF2B5EF4-FFF2-40B4-BE49-F238E27FC236}">
                  <a16:creationId xmlns:a16="http://schemas.microsoft.com/office/drawing/2014/main" id="{971478C7-732D-4887-8BDC-B6F109CBDB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4" y="1885"/>
              <a:ext cx="22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/>
                <a:t>2</a:t>
              </a:r>
            </a:p>
          </p:txBody>
        </p:sp>
      </p:grp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4EBFDCF0-5C12-41F1-B506-0F8053674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380003"/>
              </p:ext>
            </p:extLst>
          </p:nvPr>
        </p:nvGraphicFramePr>
        <p:xfrm>
          <a:off x="3776870" y="6295274"/>
          <a:ext cx="4748207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8207">
                  <a:extLst>
                    <a:ext uri="{9D8B030D-6E8A-4147-A177-3AD203B41FA5}">
                      <a16:colId xmlns:a16="http://schemas.microsoft.com/office/drawing/2014/main" val="1680378741"/>
                    </a:ext>
                  </a:extLst>
                </a:gridCol>
              </a:tblGrid>
              <a:tr h="463334">
                <a:tc>
                  <a:txBody>
                    <a:bodyPr/>
                    <a:lstStyle/>
                    <a:p>
                      <a:pPr algn="ctr"/>
                      <a:r>
                        <a:rPr lang="vi-VN" sz="3200" dirty="0">
                          <a:solidFill>
                            <a:srgbClr val="FFFF00"/>
                          </a:solidFill>
                        </a:rPr>
                        <a:t>SÁCH TIỂU THUYẾT</a:t>
                      </a:r>
                      <a:endParaRPr lang="en-US" sz="3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725251"/>
                  </a:ext>
                </a:extLst>
              </a:tr>
            </a:tbl>
          </a:graphicData>
        </a:graphic>
      </p:graphicFrame>
      <p:pic>
        <p:nvPicPr>
          <p:cNvPr id="2054" name="Picture 6" descr="Trang Trí Bìa Sách">
            <a:extLst>
              <a:ext uri="{FF2B5EF4-FFF2-40B4-BE49-F238E27FC236}">
                <a16:creationId xmlns:a16="http://schemas.microsoft.com/office/drawing/2014/main" id="{8C11C4DA-AE76-4ABC-9F14-9B8377023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217" y="1779103"/>
            <a:ext cx="3472070" cy="43671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930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E3C38-B6D0-4BF1-A632-B4DB486FB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I. QUAN SÁT NHẬN XÉT</a:t>
            </a:r>
            <a:r>
              <a:rPr lang="vi-V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:</a:t>
            </a:r>
            <a:endParaRPr lang="en-US" dirty="0"/>
          </a:p>
        </p:txBody>
      </p:sp>
      <p:pic>
        <p:nvPicPr>
          <p:cNvPr id="5122" name="Picture 2" descr="Vẽ trang trí bìa sách lớp 8 đẹp">
            <a:extLst>
              <a:ext uri="{FF2B5EF4-FFF2-40B4-BE49-F238E27FC236}">
                <a16:creationId xmlns:a16="http://schemas.microsoft.com/office/drawing/2014/main" id="{A3C6BE70-3159-43D5-A03C-5468F1FE0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53" y="1834166"/>
            <a:ext cx="3206691" cy="427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Đã qua bao nhiêu mùa trăng nhưng “nam thần sách giáo khoa lớp 8” này vẫn dư  sức gây bão mạng, ngoại hình hiện tại như nào? - Netizen - Việt Giải Trí">
            <a:extLst>
              <a:ext uri="{FF2B5EF4-FFF2-40B4-BE49-F238E27FC236}">
                <a16:creationId xmlns:a16="http://schemas.microsoft.com/office/drawing/2014/main" id="{61456BC4-277B-43B2-A256-8584C23E23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01" t="6513" r="20319" b="4039"/>
          <a:stretch/>
        </p:blipFill>
        <p:spPr bwMode="auto">
          <a:xfrm>
            <a:off x="8168584" y="1834166"/>
            <a:ext cx="3135519" cy="427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20978098-0ECA-4956-83C9-35E167A91D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934952"/>
              </p:ext>
            </p:extLst>
          </p:nvPr>
        </p:nvGraphicFramePr>
        <p:xfrm>
          <a:off x="3688018" y="6241774"/>
          <a:ext cx="4480567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0567">
                  <a:extLst>
                    <a:ext uri="{9D8B030D-6E8A-4147-A177-3AD203B41FA5}">
                      <a16:colId xmlns:a16="http://schemas.microsoft.com/office/drawing/2014/main" val="3103036989"/>
                    </a:ext>
                  </a:extLst>
                </a:gridCol>
              </a:tblGrid>
              <a:tr h="490330">
                <a:tc>
                  <a:txBody>
                    <a:bodyPr/>
                    <a:lstStyle/>
                    <a:p>
                      <a:pPr algn="ctr"/>
                      <a:r>
                        <a:rPr lang="vi-VN" sz="3200" dirty="0">
                          <a:solidFill>
                            <a:srgbClr val="FFC000"/>
                          </a:solidFill>
                        </a:rPr>
                        <a:t>SÁCH GIÁO KHOA</a:t>
                      </a:r>
                      <a:endParaRPr lang="en-US" sz="32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240135"/>
                  </a:ext>
                </a:extLst>
              </a:tr>
            </a:tbl>
          </a:graphicData>
        </a:graphic>
      </p:graphicFrame>
      <p:pic>
        <p:nvPicPr>
          <p:cNvPr id="5128" name="Picture 8" descr="Cho đề văn “Miêu tả quyển sách Tiếng việt 5, tập 2&quot; đọc đoạn văn">
            <a:extLst>
              <a:ext uri="{FF2B5EF4-FFF2-40B4-BE49-F238E27FC236}">
                <a16:creationId xmlns:a16="http://schemas.microsoft.com/office/drawing/2014/main" id="{59C98115-6A56-4AFC-B7B3-52B62658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209" y="1834166"/>
            <a:ext cx="3135519" cy="427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84606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4D97F-4E61-40EC-9316-916E22410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I. QUAN SÁT NHẬN XÉT</a:t>
            </a:r>
            <a:r>
              <a:rPr lang="vi-V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:</a:t>
            </a:r>
            <a:endParaRPr lang="en-US" dirty="0"/>
          </a:p>
        </p:txBody>
      </p:sp>
      <p:pic>
        <p:nvPicPr>
          <p:cNvPr id="6146" name="Picture 2" descr="Những lần bìa sách khiến người xem 'khóc thét' vì khác xa với nội dung">
            <a:extLst>
              <a:ext uri="{FF2B5EF4-FFF2-40B4-BE49-F238E27FC236}">
                <a16:creationId xmlns:a16="http://schemas.microsoft.com/office/drawing/2014/main" id="{91FEFA87-0EAE-47C2-9C3B-464DA5670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705" y="1834166"/>
            <a:ext cx="3169134" cy="42706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eview Cuốn sách Lịch sử Kiến trúc cảnh quan Thế giới qua hình vẽ">
            <a:extLst>
              <a:ext uri="{FF2B5EF4-FFF2-40B4-BE49-F238E27FC236}">
                <a16:creationId xmlns:a16="http://schemas.microsoft.com/office/drawing/2014/main" id="{5BA229C4-A4B8-48A3-96EB-012BB96BB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0" r="16000"/>
          <a:stretch/>
        </p:blipFill>
        <p:spPr bwMode="auto">
          <a:xfrm>
            <a:off x="4638467" y="1819878"/>
            <a:ext cx="2931284" cy="427060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Tải PDF] Xây Dựng Nền Kinh Tế Mỹ Mới: Thông Minh, Công Bằng Và Bền Vững PDF  - Thuvienso.org">
            <a:extLst>
              <a:ext uri="{FF2B5EF4-FFF2-40B4-BE49-F238E27FC236}">
                <a16:creationId xmlns:a16="http://schemas.microsoft.com/office/drawing/2014/main" id="{3BA4736C-31D7-487C-9789-22E75D8EB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379" y="1819878"/>
            <a:ext cx="2931284" cy="42706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F8EAAC2-2739-43CE-B837-3D3ED763C2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050259"/>
              </p:ext>
            </p:extLst>
          </p:nvPr>
        </p:nvGraphicFramePr>
        <p:xfrm>
          <a:off x="4166839" y="6308035"/>
          <a:ext cx="387454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40">
                  <a:extLst>
                    <a:ext uri="{9D8B030D-6E8A-4147-A177-3AD203B41FA5}">
                      <a16:colId xmlns:a16="http://schemas.microsoft.com/office/drawing/2014/main" val="2820645434"/>
                    </a:ext>
                  </a:extLst>
                </a:gridCol>
              </a:tblGrid>
              <a:tr h="437321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rgbClr val="FFFF00"/>
                          </a:solidFill>
                        </a:rPr>
                        <a:t>SÁCH THAM KHẢO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140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272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250</TotalTime>
  <Words>292</Words>
  <Application>Microsoft Office PowerPoint</Application>
  <PresentationFormat>Widescreen</PresentationFormat>
  <Paragraphs>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Trebuchet MS</vt:lpstr>
      <vt:lpstr>Berlin</vt:lpstr>
      <vt:lpstr>Tiết 24  BÀI 24 – Vẽ trang trí </vt:lpstr>
      <vt:lpstr>KIỂM TRA BÀI CŨ</vt:lpstr>
      <vt:lpstr>Nhận xét bài vẽ của nhóm khác về:</vt:lpstr>
      <vt:lpstr>Tiết 24  BÀI 24 – Vẽ trang trí</vt:lpstr>
      <vt:lpstr>TRÌNH BÀY BÌA SÁCH </vt:lpstr>
      <vt:lpstr>I. QUAN SÁT NHẬN XÉT: </vt:lpstr>
      <vt:lpstr>I. QUAN SÁT NHẬN XÉT:</vt:lpstr>
      <vt:lpstr>I. QUAN SÁT NHẬN XÉT:</vt:lpstr>
      <vt:lpstr>I. QUAN SÁT NHẬN XÉT:</vt:lpstr>
      <vt:lpstr>I. QUAN SÁT NHẬN XÉT</vt:lpstr>
      <vt:lpstr>Bìa sách có những cách trình bày nào?</vt:lpstr>
      <vt:lpstr>Bìa sách có những cách trình bày nào?</vt:lpstr>
      <vt:lpstr>II. CÁCH TRÌNH BÀY BÌA SÁCH</vt:lpstr>
      <vt:lpstr>III. BÀI TẬP: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24  BÀI 24 – Vẽ trang trí </dc:title>
  <dc:creator>THUS</dc:creator>
  <cp:lastModifiedBy>THUS</cp:lastModifiedBy>
  <cp:revision>35</cp:revision>
  <dcterms:created xsi:type="dcterms:W3CDTF">2022-07-14T22:25:05Z</dcterms:created>
  <dcterms:modified xsi:type="dcterms:W3CDTF">2022-07-14T12:57:50Z</dcterms:modified>
</cp:coreProperties>
</file>